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5" r:id="rId10"/>
    <p:sldId id="266" r:id="rId11"/>
    <p:sldId id="264" r:id="rId12"/>
    <p:sldId id="268" r:id="rId13"/>
    <p:sldId id="269" r:id="rId14"/>
    <p:sldId id="272" r:id="rId15"/>
    <p:sldId id="271" r:id="rId16"/>
    <p:sldId id="273" r:id="rId17"/>
    <p:sldId id="27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7"/>
  </p:normalViewPr>
  <p:slideViewPr>
    <p:cSldViewPr snapToGrid="0" snapToObjects="1">
      <p:cViewPr varScale="1">
        <p:scale>
          <a:sx n="131" d="100"/>
          <a:sy n="131" d="100"/>
        </p:scale>
        <p:origin x="1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tiff>
</file>

<file path=ppt/media/image17.tiff>
</file>

<file path=ppt/media/image18.png>
</file>

<file path=ppt/media/image19.tiff>
</file>

<file path=ppt/media/image2.png>
</file>

<file path=ppt/media/image20.tiff>
</file>

<file path=ppt/media/image21.tiff>
</file>

<file path=ppt/media/image22.png>
</file>

<file path=ppt/media/image23.tiff>
</file>

<file path=ppt/media/image24.tiff>
</file>

<file path=ppt/media/image25.png>
</file>

<file path=ppt/media/image26.tiff>
</file>

<file path=ppt/media/image27.png>
</file>

<file path=ppt/media/image28.tiff>
</file>

<file path=ppt/media/image29.png>
</file>

<file path=ppt/media/image3.png>
</file>

<file path=ppt/media/image30.tiff>
</file>

<file path=ppt/media/image31.png>
</file>

<file path=ppt/media/image32.png>
</file>

<file path=ppt/media/image33.tiff>
</file>

<file path=ppt/media/image34.png>
</file>

<file path=ppt/media/image35.png>
</file>

<file path=ppt/media/image36.tiff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7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3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4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3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0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3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82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8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5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23589-D1FE-5045-809F-56B69D3AD8BF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9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-econometrics.com/timeseries/varintr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tiff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5" Type="http://schemas.openxmlformats.org/officeDocument/2006/relationships/image" Target="../media/image23.tiff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2B396-A922-0949-8A79-C624E79F5F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12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11154-02D9-124E-B8FD-7BB23D3987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Adding Covariates</a:t>
            </a:r>
          </a:p>
        </p:txBody>
      </p:sp>
    </p:spTree>
    <p:extLst>
      <p:ext uri="{BB962C8B-B14F-4D97-AF65-F5344CB8AC3E}">
        <p14:creationId xmlns:p14="http://schemas.microsoft.com/office/powerpoint/2010/main" val="2010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B2B3D2-4349-CE4B-B1DD-589CF6F28796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dirty="0"/>
              <a:t> Rates based on forecast Temperature and Particle numbers.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BB6BE7-D411-BD48-9162-8C34935F9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688" y="3009329"/>
            <a:ext cx="5268318" cy="168736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E2C2DF7-D54C-6A43-800F-3046BC2FB091}"/>
              </a:ext>
            </a:extLst>
          </p:cNvPr>
          <p:cNvSpPr/>
          <p:nvPr/>
        </p:nvSpPr>
        <p:spPr>
          <a:xfrm>
            <a:off x="1890597" y="1935112"/>
            <a:ext cx="78867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ksfit</a:t>
            </a:r>
            <a:r>
              <a:rPr lang="en-US" sz="1400" dirty="0"/>
              <a:t> = </a:t>
            </a:r>
            <a:r>
              <a:rPr lang="en-US" sz="1400" dirty="0" err="1"/>
              <a:t>lm</a:t>
            </a:r>
            <a:r>
              <a:rPr lang="en-US" sz="1400" dirty="0"/>
              <a:t>(</a:t>
            </a:r>
            <a:r>
              <a:rPr lang="en-US" sz="1400" dirty="0" err="1"/>
              <a:t>cmort~temp+part</a:t>
            </a:r>
            <a:r>
              <a:rPr lang="en-US" sz="1400" dirty="0"/>
              <a:t>, data = CM)</a:t>
            </a:r>
          </a:p>
          <a:p>
            <a:r>
              <a:rPr lang="en-US" sz="1400" dirty="0"/>
              <a:t>phi = </a:t>
            </a:r>
            <a:r>
              <a:rPr lang="en-US" sz="1400" dirty="0" err="1"/>
              <a:t>aic.wge</a:t>
            </a:r>
            <a:r>
              <a:rPr lang="en-US" sz="1400" dirty="0"/>
              <a:t>(</a:t>
            </a:r>
            <a:r>
              <a:rPr lang="en-US" sz="1400" dirty="0" err="1"/>
              <a:t>ksfit$residuals</a:t>
            </a:r>
            <a:r>
              <a:rPr lang="en-US" sz="1400" dirty="0"/>
              <a:t>)</a:t>
            </a:r>
          </a:p>
          <a:p>
            <a:r>
              <a:rPr lang="en-US" sz="1400" dirty="0"/>
              <a:t>attach(CM)</a:t>
            </a:r>
          </a:p>
          <a:p>
            <a:r>
              <a:rPr lang="en-US" sz="1400" dirty="0"/>
              <a:t>fit = </a:t>
            </a:r>
            <a:r>
              <a:rPr lang="en-US" sz="1400" dirty="0" err="1"/>
              <a:t>arima</a:t>
            </a:r>
            <a:r>
              <a:rPr lang="en-US" sz="1400" dirty="0"/>
              <a:t>(</a:t>
            </a:r>
            <a:r>
              <a:rPr lang="en-US" sz="1400" dirty="0" err="1"/>
              <a:t>cmort,order</a:t>
            </a:r>
            <a:r>
              <a:rPr lang="en-US" sz="1400" dirty="0"/>
              <a:t> = c(phi$p,0,0), </a:t>
            </a:r>
            <a:r>
              <a:rPr lang="en-US" sz="1400" dirty="0" err="1"/>
              <a:t>xreg</a:t>
            </a:r>
            <a:r>
              <a:rPr lang="en-US" sz="1400" dirty="0"/>
              <a:t> = </a:t>
            </a:r>
            <a:r>
              <a:rPr lang="en-US" sz="1400" dirty="0" err="1"/>
              <a:t>cbind</a:t>
            </a:r>
            <a:r>
              <a:rPr lang="en-US" sz="1400" dirty="0"/>
              <a:t>(temp, part))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F0C1C23-81ED-D74B-A8CE-AE2D8D5E3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805" y="4816801"/>
            <a:ext cx="2317738" cy="191984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8D595F8-48DB-B048-AE52-12BA81F8BD80}"/>
              </a:ext>
            </a:extLst>
          </p:cNvPr>
          <p:cNvSpPr/>
          <p:nvPr/>
        </p:nvSpPr>
        <p:spPr>
          <a:xfrm>
            <a:off x="1381364" y="5184983"/>
            <a:ext cx="6448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# Check for whiteness of residuals</a:t>
            </a:r>
          </a:p>
          <a:p>
            <a:r>
              <a:rPr lang="en-US" sz="1400" dirty="0" err="1"/>
              <a:t>acf</a:t>
            </a:r>
            <a:r>
              <a:rPr lang="en-US" sz="1400" dirty="0"/>
              <a:t>(</a:t>
            </a:r>
            <a:r>
              <a:rPr lang="en-US" sz="1400" dirty="0" err="1"/>
              <a:t>fit$residuals</a:t>
            </a:r>
            <a:r>
              <a:rPr lang="en-US" sz="1400" dirty="0"/>
              <a:t>)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</a:t>
            </a:r>
            <a:r>
              <a:rPr lang="en-US" sz="1400" dirty="0" err="1"/>
              <a:t>fit$residuals</a:t>
            </a:r>
            <a:r>
              <a:rPr lang="en-US" sz="1400" dirty="0"/>
              <a:t>) # </a:t>
            </a:r>
            <a:r>
              <a:rPr lang="en-US" sz="1400" dirty="0" err="1"/>
              <a:t>pval</a:t>
            </a:r>
            <a:r>
              <a:rPr lang="en-US" sz="1400" dirty="0"/>
              <a:t> = .22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</a:t>
            </a:r>
            <a:r>
              <a:rPr lang="en-US" sz="1400" dirty="0" err="1"/>
              <a:t>fit$residuals</a:t>
            </a:r>
            <a:r>
              <a:rPr lang="en-US" sz="1400" dirty="0"/>
              <a:t>, K = 48) # </a:t>
            </a:r>
            <a:r>
              <a:rPr lang="en-US" sz="1400" dirty="0" err="1"/>
              <a:t>pval</a:t>
            </a:r>
            <a:r>
              <a:rPr lang="en-US" sz="1400" dirty="0"/>
              <a:t> = .08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05C14A32-41CA-DC42-9D0A-A5689F635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</p:spTree>
    <p:extLst>
      <p:ext uri="{BB962C8B-B14F-4D97-AF65-F5344CB8AC3E}">
        <p14:creationId xmlns:p14="http://schemas.microsoft.com/office/powerpoint/2010/main" val="3733106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858800D-9DF2-8D4F-9BEE-74FEA87C1065}"/>
              </a:ext>
            </a:extLst>
          </p:cNvPr>
          <p:cNvSpPr/>
          <p:nvPr/>
        </p:nvSpPr>
        <p:spPr>
          <a:xfrm>
            <a:off x="109183" y="1760410"/>
            <a:ext cx="1162789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#load the forecasted Part and Temp in a data frame</a:t>
            </a:r>
          </a:p>
          <a:p>
            <a:r>
              <a:rPr lang="en-US" sz="1200" dirty="0"/>
              <a:t>next20 = </a:t>
            </a:r>
            <a:r>
              <a:rPr lang="en-US" sz="1200" dirty="0" err="1"/>
              <a:t>data.frame</a:t>
            </a:r>
            <a:r>
              <a:rPr lang="en-US" sz="1200" dirty="0"/>
              <a:t>(temp = </a:t>
            </a:r>
            <a:r>
              <a:rPr lang="en-US" sz="1200" dirty="0" err="1"/>
              <a:t>predsTemp$f</a:t>
            </a:r>
            <a:r>
              <a:rPr lang="en-US" sz="1200" dirty="0"/>
              <a:t>, part = </a:t>
            </a:r>
            <a:r>
              <a:rPr lang="en-US" sz="1200" dirty="0" err="1"/>
              <a:t>predsPart$f</a:t>
            </a:r>
            <a:r>
              <a:rPr lang="en-US" sz="1200" dirty="0"/>
              <a:t>)</a:t>
            </a:r>
          </a:p>
          <a:p>
            <a:r>
              <a:rPr lang="en-US" sz="1200" dirty="0"/>
              <a:t>#get predictions</a:t>
            </a:r>
          </a:p>
          <a:p>
            <a:r>
              <a:rPr lang="en-US" sz="1200" dirty="0" err="1"/>
              <a:t>predsCMort</a:t>
            </a:r>
            <a:r>
              <a:rPr lang="en-US" sz="1200" dirty="0"/>
              <a:t> = predict(</a:t>
            </a:r>
            <a:r>
              <a:rPr lang="en-US" sz="1200" dirty="0" err="1"/>
              <a:t>fit,newxreg</a:t>
            </a:r>
            <a:r>
              <a:rPr lang="en-US" sz="1200" dirty="0"/>
              <a:t> = next20)</a:t>
            </a:r>
          </a:p>
          <a:p>
            <a:r>
              <a:rPr lang="en-US" sz="1200" dirty="0"/>
              <a:t>#plot next 20 </a:t>
            </a:r>
            <a:r>
              <a:rPr lang="en-US" sz="1200" dirty="0" err="1"/>
              <a:t>cmort</a:t>
            </a:r>
            <a:r>
              <a:rPr lang="en-US" sz="1200" dirty="0"/>
              <a:t> </a:t>
            </a:r>
            <a:r>
              <a:rPr lang="en-US" sz="1200" dirty="0" err="1"/>
              <a:t>wrt</a:t>
            </a:r>
            <a:r>
              <a:rPr lang="en-US" sz="1200" dirty="0"/>
              <a:t> time</a:t>
            </a:r>
          </a:p>
          <a:p>
            <a:r>
              <a:rPr lang="en-US" sz="1200" dirty="0"/>
              <a:t>plot(</a:t>
            </a:r>
            <a:r>
              <a:rPr lang="en-US" sz="1200" dirty="0" err="1"/>
              <a:t>seq</a:t>
            </a:r>
            <a:r>
              <a:rPr lang="en-US" sz="1200" dirty="0"/>
              <a:t>(1,508,1), </a:t>
            </a:r>
            <a:r>
              <a:rPr lang="en-US" sz="1200" dirty="0" err="1"/>
              <a:t>cmort</a:t>
            </a:r>
            <a:r>
              <a:rPr lang="en-US" sz="1200" dirty="0"/>
              <a:t>, type = "l",</a:t>
            </a:r>
            <a:r>
              <a:rPr lang="en-US" sz="1200" dirty="0" err="1"/>
              <a:t>xlim</a:t>
            </a:r>
            <a:r>
              <a:rPr lang="en-US" sz="1200" dirty="0"/>
              <a:t> = c(0,528), </a:t>
            </a:r>
            <a:r>
              <a:rPr lang="en-US" sz="1200" dirty="0" err="1"/>
              <a:t>ylab</a:t>
            </a:r>
            <a:r>
              <a:rPr lang="en-US" sz="1200" dirty="0"/>
              <a:t> = "Cardiac Mortality", </a:t>
            </a:r>
            <a:r>
              <a:rPr lang="en-US" sz="1200" dirty="0" err="1"/>
              <a:t>xlab</a:t>
            </a:r>
            <a:r>
              <a:rPr lang="en-US" sz="1200" dirty="0"/>
              <a:t> = "Week", main = "20 Week Cardiac Mortality Forecast")</a:t>
            </a:r>
          </a:p>
          <a:p>
            <a:r>
              <a:rPr lang="en-US" sz="1200" dirty="0"/>
              <a:t>lines(</a:t>
            </a:r>
            <a:r>
              <a:rPr lang="en-US" sz="1200" dirty="0" err="1"/>
              <a:t>seq</a:t>
            </a:r>
            <a:r>
              <a:rPr lang="en-US" sz="1200" dirty="0"/>
              <a:t>(509,528,1), </a:t>
            </a:r>
            <a:r>
              <a:rPr lang="en-US" sz="1200" dirty="0" err="1"/>
              <a:t>predsCMort$pred</a:t>
            </a:r>
            <a:r>
              <a:rPr lang="en-US" sz="1200" dirty="0"/>
              <a:t>, type = "l", col = "red")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AF86FF-9D60-F54E-B277-2CC0844F7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990" y="3604716"/>
            <a:ext cx="3343220" cy="2018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9E0CA7-4A0E-0842-B198-2764A66E8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2531" y="2920434"/>
            <a:ext cx="4941344" cy="39246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519FFBE-561B-6742-AB48-B355E0628977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dirty="0"/>
              <a:t> Rates based on forecast Temperature and Particle numbers.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5A2F8BA-6880-D24E-80CD-F191084FF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</p:spTree>
    <p:extLst>
      <p:ext uri="{BB962C8B-B14F-4D97-AF65-F5344CB8AC3E}">
        <p14:creationId xmlns:p14="http://schemas.microsoft.com/office/powerpoint/2010/main" val="995228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B2B3D2-4349-CE4B-B1DD-589CF6F28796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dirty="0"/>
              <a:t> Rates based on forecast Temperature and Particle numbers.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EC813F-9C30-8F40-9401-8E09E7DE0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5294"/>
            <a:ext cx="9144000" cy="310984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3ED0852-F5B2-3546-ACCD-81CD37C2C6FA}"/>
              </a:ext>
            </a:extLst>
          </p:cNvPr>
          <p:cNvSpPr/>
          <p:nvPr/>
        </p:nvSpPr>
        <p:spPr>
          <a:xfrm>
            <a:off x="1814679" y="1760410"/>
            <a:ext cx="637350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CM$FWeek</a:t>
            </a:r>
            <a:r>
              <a:rPr lang="en-US" sz="1400" dirty="0"/>
              <a:t> = </a:t>
            </a:r>
            <a:r>
              <a:rPr lang="en-US" sz="1400" dirty="0" err="1"/>
              <a:t>as.factor</a:t>
            </a:r>
            <a:r>
              <a:rPr lang="en-US" sz="1400" dirty="0"/>
              <a:t>(</a:t>
            </a:r>
            <a:r>
              <a:rPr lang="en-US" sz="1400" dirty="0" err="1"/>
              <a:t>CM$Week</a:t>
            </a:r>
            <a:r>
              <a:rPr lang="en-US" sz="1400" dirty="0"/>
              <a:t>%%52)</a:t>
            </a:r>
          </a:p>
          <a:p>
            <a:r>
              <a:rPr lang="en-US" sz="1400" dirty="0" err="1"/>
              <a:t>ksfit</a:t>
            </a:r>
            <a:r>
              <a:rPr lang="en-US" sz="1400" dirty="0"/>
              <a:t> = </a:t>
            </a:r>
            <a:r>
              <a:rPr lang="en-US" sz="1400" dirty="0" err="1"/>
              <a:t>lm</a:t>
            </a:r>
            <a:r>
              <a:rPr lang="en-US" sz="1400" dirty="0"/>
              <a:t>(</a:t>
            </a:r>
            <a:r>
              <a:rPr lang="en-US" sz="1400" dirty="0" err="1"/>
              <a:t>cmort~temp+part+Week+FWeek</a:t>
            </a:r>
            <a:r>
              <a:rPr lang="en-US" sz="1400" dirty="0"/>
              <a:t>, data = CM)</a:t>
            </a:r>
          </a:p>
          <a:p>
            <a:r>
              <a:rPr lang="en-US" sz="1400" dirty="0"/>
              <a:t>phi = </a:t>
            </a:r>
            <a:r>
              <a:rPr lang="en-US" sz="1400" dirty="0" err="1"/>
              <a:t>aic.wge</a:t>
            </a:r>
            <a:r>
              <a:rPr lang="en-US" sz="1400" dirty="0"/>
              <a:t>(</a:t>
            </a:r>
            <a:r>
              <a:rPr lang="en-US" sz="1400" dirty="0" err="1"/>
              <a:t>ksfit$residuals</a:t>
            </a:r>
            <a:r>
              <a:rPr lang="en-US" sz="1400" dirty="0"/>
              <a:t>)</a:t>
            </a:r>
          </a:p>
          <a:p>
            <a:r>
              <a:rPr lang="en-US" sz="1400" dirty="0"/>
              <a:t>attach(CM)</a:t>
            </a:r>
          </a:p>
          <a:p>
            <a:r>
              <a:rPr lang="en-US" sz="1400" dirty="0"/>
              <a:t>fit = </a:t>
            </a:r>
            <a:r>
              <a:rPr lang="en-US" sz="1400" dirty="0" err="1"/>
              <a:t>arima</a:t>
            </a:r>
            <a:r>
              <a:rPr lang="en-US" sz="1400" dirty="0"/>
              <a:t>(</a:t>
            </a:r>
            <a:r>
              <a:rPr lang="en-US" sz="1400" dirty="0" err="1"/>
              <a:t>cmort,order</a:t>
            </a:r>
            <a:r>
              <a:rPr lang="en-US" sz="1400" dirty="0"/>
              <a:t> = c(phi$p,0,0), </a:t>
            </a:r>
            <a:r>
              <a:rPr lang="en-US" sz="1400" dirty="0" err="1"/>
              <a:t>xreg</a:t>
            </a:r>
            <a:r>
              <a:rPr lang="en-US" sz="1400" dirty="0"/>
              <a:t> = </a:t>
            </a:r>
            <a:r>
              <a:rPr lang="en-US" sz="1400" dirty="0" err="1"/>
              <a:t>cbind</a:t>
            </a:r>
            <a:r>
              <a:rPr lang="en-US" sz="1400" dirty="0"/>
              <a:t>(temp, part, Week, </a:t>
            </a:r>
            <a:r>
              <a:rPr lang="en-US" sz="1400" dirty="0" err="1"/>
              <a:t>FWeek</a:t>
            </a:r>
            <a:r>
              <a:rPr lang="en-US" sz="1400" dirty="0"/>
              <a:t>))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A5344F-64F7-144C-861C-F9B66AD48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855" y="5395604"/>
            <a:ext cx="3340100" cy="1435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970CC0-3413-0B48-967A-46AAC6D1CA7C}"/>
              </a:ext>
            </a:extLst>
          </p:cNvPr>
          <p:cNvSpPr/>
          <p:nvPr/>
        </p:nvSpPr>
        <p:spPr>
          <a:xfrm>
            <a:off x="2715431" y="5852422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# Check for whiteness of residuals</a:t>
            </a:r>
          </a:p>
          <a:p>
            <a:r>
              <a:rPr lang="en-US" sz="1200" dirty="0" err="1"/>
              <a:t>acf</a:t>
            </a:r>
            <a:r>
              <a:rPr lang="en-US" sz="1200" dirty="0"/>
              <a:t>(</a:t>
            </a:r>
            <a:r>
              <a:rPr lang="en-US" sz="1200" dirty="0" err="1"/>
              <a:t>fit$residuals</a:t>
            </a:r>
            <a:r>
              <a:rPr lang="en-US" sz="1200" dirty="0"/>
              <a:t>)</a:t>
            </a:r>
          </a:p>
          <a:p>
            <a:r>
              <a:rPr lang="en-US" sz="1200" dirty="0" err="1"/>
              <a:t>ljung.wge</a:t>
            </a:r>
            <a:r>
              <a:rPr lang="en-US" sz="1200" dirty="0"/>
              <a:t>(</a:t>
            </a:r>
            <a:r>
              <a:rPr lang="en-US" sz="1200" dirty="0" err="1"/>
              <a:t>fit$residuals</a:t>
            </a:r>
            <a:r>
              <a:rPr lang="en-US" sz="1200" dirty="0"/>
              <a:t>) # </a:t>
            </a:r>
            <a:r>
              <a:rPr lang="en-US" sz="1200" dirty="0" err="1"/>
              <a:t>pval</a:t>
            </a:r>
            <a:r>
              <a:rPr lang="en-US" sz="1200" dirty="0"/>
              <a:t> = .066</a:t>
            </a:r>
          </a:p>
          <a:p>
            <a:r>
              <a:rPr lang="en-US" sz="1200" dirty="0" err="1"/>
              <a:t>ljung.wge</a:t>
            </a:r>
            <a:r>
              <a:rPr lang="en-US" sz="1200" dirty="0"/>
              <a:t>(</a:t>
            </a:r>
            <a:r>
              <a:rPr lang="en-US" sz="1200" dirty="0" err="1"/>
              <a:t>fit$residuals</a:t>
            </a:r>
            <a:r>
              <a:rPr lang="en-US" sz="1200" dirty="0"/>
              <a:t>, K = 48) # </a:t>
            </a:r>
            <a:r>
              <a:rPr lang="en-US" sz="1200" dirty="0" err="1"/>
              <a:t>pval</a:t>
            </a:r>
            <a:r>
              <a:rPr lang="en-US" sz="1200" dirty="0"/>
              <a:t> = .0058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88A60E2-5AAC-4440-A73A-E29F922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14E02AB-C36A-CF4E-8720-C925D2DC2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6091" y="2965238"/>
            <a:ext cx="1295400" cy="495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512051-14B2-A34F-BF5E-CD1083BEA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7431" y="1965409"/>
            <a:ext cx="13081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937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519FFBE-561B-6742-AB48-B355E0628977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dirty="0"/>
              <a:t> Rates based on forecast Temperature and Particle numbers.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7BFEA6-9FD7-5040-83FD-F7C4C2310BC6}"/>
              </a:ext>
            </a:extLst>
          </p:cNvPr>
          <p:cNvSpPr/>
          <p:nvPr/>
        </p:nvSpPr>
        <p:spPr>
          <a:xfrm>
            <a:off x="129654" y="2306683"/>
            <a:ext cx="4572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/>
              <a:t>#load the forecasted Part and Temp in a data frame</a:t>
            </a:r>
          </a:p>
          <a:p>
            <a:r>
              <a:rPr lang="en-US" sz="1100" dirty="0"/>
              <a:t>next20 = </a:t>
            </a:r>
            <a:r>
              <a:rPr lang="en-US" sz="1100" dirty="0" err="1"/>
              <a:t>data.frame</a:t>
            </a:r>
            <a:r>
              <a:rPr lang="en-US" sz="1100" dirty="0"/>
              <a:t>(temp = </a:t>
            </a:r>
            <a:r>
              <a:rPr lang="en-US" sz="1100" dirty="0" err="1"/>
              <a:t>predsTemp$f</a:t>
            </a:r>
            <a:r>
              <a:rPr lang="en-US" sz="1100" dirty="0"/>
              <a:t>, part = </a:t>
            </a:r>
            <a:r>
              <a:rPr lang="en-US" sz="1100" dirty="0" err="1"/>
              <a:t>predsPart$f</a:t>
            </a:r>
            <a:r>
              <a:rPr lang="en-US" sz="1100" dirty="0"/>
              <a:t>, Week = </a:t>
            </a:r>
            <a:r>
              <a:rPr lang="en-US" sz="1100" dirty="0" err="1"/>
              <a:t>seq</a:t>
            </a:r>
            <a:r>
              <a:rPr lang="en-US" sz="1100" dirty="0"/>
              <a:t>(509,528,1), </a:t>
            </a:r>
            <a:r>
              <a:rPr lang="en-US" sz="1100" dirty="0" err="1"/>
              <a:t>FWeek</a:t>
            </a:r>
            <a:r>
              <a:rPr lang="en-US" sz="1100" dirty="0"/>
              <a:t> = </a:t>
            </a:r>
            <a:r>
              <a:rPr lang="en-US" sz="1100" dirty="0" err="1"/>
              <a:t>as.factor</a:t>
            </a:r>
            <a:r>
              <a:rPr lang="en-US" sz="1100" dirty="0"/>
              <a:t>(</a:t>
            </a:r>
            <a:r>
              <a:rPr lang="en-US" sz="1100" dirty="0" err="1"/>
              <a:t>seq</a:t>
            </a:r>
            <a:r>
              <a:rPr lang="en-US" sz="1100" dirty="0"/>
              <a:t>(509,528,1)%%52))</a:t>
            </a:r>
          </a:p>
          <a:p>
            <a:r>
              <a:rPr lang="en-US" sz="1100" dirty="0"/>
              <a:t>#get predictions</a:t>
            </a:r>
          </a:p>
          <a:p>
            <a:r>
              <a:rPr lang="en-US" sz="1100" dirty="0" err="1"/>
              <a:t>predsCMort</a:t>
            </a:r>
            <a:r>
              <a:rPr lang="en-US" sz="1100" dirty="0"/>
              <a:t> = predict(</a:t>
            </a:r>
            <a:r>
              <a:rPr lang="en-US" sz="1100" dirty="0" err="1"/>
              <a:t>fit,newxreg</a:t>
            </a:r>
            <a:r>
              <a:rPr lang="en-US" sz="1100" dirty="0"/>
              <a:t> = next20) #creates error because of factor</a:t>
            </a:r>
          </a:p>
          <a:p>
            <a:endParaRPr lang="en-US" sz="1100" dirty="0"/>
          </a:p>
          <a:p>
            <a:r>
              <a:rPr lang="en-US" sz="1100" dirty="0"/>
              <a:t>#predict residuals manually</a:t>
            </a:r>
          </a:p>
          <a:p>
            <a:r>
              <a:rPr lang="en-US" sz="1100" dirty="0" err="1"/>
              <a:t>plotts.sample.wge</a:t>
            </a:r>
            <a:r>
              <a:rPr lang="en-US" sz="1100" dirty="0"/>
              <a:t>(</a:t>
            </a:r>
            <a:r>
              <a:rPr lang="en-US" sz="1100" dirty="0" err="1"/>
              <a:t>ksfit$residuals</a:t>
            </a:r>
            <a:r>
              <a:rPr lang="en-US" sz="1100" dirty="0"/>
              <a:t>)</a:t>
            </a:r>
          </a:p>
          <a:p>
            <a:r>
              <a:rPr lang="en-US" sz="1100" dirty="0"/>
              <a:t>phi = </a:t>
            </a:r>
            <a:r>
              <a:rPr lang="en-US" sz="1100" dirty="0" err="1"/>
              <a:t>aic.wge</a:t>
            </a:r>
            <a:r>
              <a:rPr lang="en-US" sz="1100" dirty="0"/>
              <a:t>(</a:t>
            </a:r>
            <a:r>
              <a:rPr lang="en-US" sz="1100" dirty="0" err="1"/>
              <a:t>ksfit$residuals</a:t>
            </a:r>
            <a:r>
              <a:rPr lang="en-US" sz="1100" dirty="0"/>
              <a:t>)</a:t>
            </a:r>
          </a:p>
          <a:p>
            <a:r>
              <a:rPr lang="en-US" sz="1100" dirty="0" err="1"/>
              <a:t>resids</a:t>
            </a:r>
            <a:r>
              <a:rPr lang="en-US" sz="1100" dirty="0"/>
              <a:t> = </a:t>
            </a:r>
            <a:r>
              <a:rPr lang="en-US" sz="1100" dirty="0" err="1"/>
              <a:t>fore.arma.wge</a:t>
            </a:r>
            <a:r>
              <a:rPr lang="en-US" sz="1100" dirty="0"/>
              <a:t>(</a:t>
            </a:r>
            <a:r>
              <a:rPr lang="en-US" sz="1100" dirty="0" err="1"/>
              <a:t>ksfit$residuals,phi</a:t>
            </a:r>
            <a:r>
              <a:rPr lang="en-US" sz="1100" dirty="0"/>
              <a:t> = </a:t>
            </a:r>
            <a:r>
              <a:rPr lang="en-US" sz="1100" dirty="0" err="1"/>
              <a:t>phi$phi,n.ahead</a:t>
            </a:r>
            <a:r>
              <a:rPr lang="en-US" sz="1100" dirty="0"/>
              <a:t> = 20)</a:t>
            </a:r>
          </a:p>
          <a:p>
            <a:r>
              <a:rPr lang="en-US" sz="1100" dirty="0"/>
              <a:t>#predict trend manually</a:t>
            </a:r>
          </a:p>
          <a:p>
            <a:r>
              <a:rPr lang="en-US" sz="1100" dirty="0" err="1"/>
              <a:t>preds</a:t>
            </a:r>
            <a:r>
              <a:rPr lang="en-US" sz="1100" dirty="0"/>
              <a:t> = predict(</a:t>
            </a:r>
            <a:r>
              <a:rPr lang="en-US" sz="1100" dirty="0" err="1"/>
              <a:t>ksfit</a:t>
            </a:r>
            <a:r>
              <a:rPr lang="en-US" sz="1100" dirty="0"/>
              <a:t>, </a:t>
            </a:r>
            <a:r>
              <a:rPr lang="en-US" sz="1100" dirty="0" err="1"/>
              <a:t>newdata</a:t>
            </a:r>
            <a:r>
              <a:rPr lang="en-US" sz="1100" dirty="0"/>
              <a:t> = next20)</a:t>
            </a:r>
          </a:p>
          <a:p>
            <a:endParaRPr lang="en-US" sz="1100" dirty="0"/>
          </a:p>
          <a:p>
            <a:r>
              <a:rPr lang="en-US" sz="1100" dirty="0" err="1"/>
              <a:t>predsFinal</a:t>
            </a:r>
            <a:r>
              <a:rPr lang="en-US" sz="1100" dirty="0"/>
              <a:t> = </a:t>
            </a:r>
            <a:r>
              <a:rPr lang="en-US" sz="1100" dirty="0" err="1"/>
              <a:t>preds</a:t>
            </a:r>
            <a:r>
              <a:rPr lang="en-US" sz="1100" dirty="0"/>
              <a:t> + </a:t>
            </a:r>
            <a:r>
              <a:rPr lang="en-US" sz="1100" dirty="0" err="1"/>
              <a:t>resids$f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/>
              <a:t>#plot next 20 </a:t>
            </a:r>
            <a:r>
              <a:rPr lang="en-US" sz="1100" dirty="0" err="1"/>
              <a:t>cmort</a:t>
            </a:r>
            <a:r>
              <a:rPr lang="en-US" sz="1100" dirty="0"/>
              <a:t> </a:t>
            </a:r>
            <a:r>
              <a:rPr lang="en-US" sz="1100" dirty="0" err="1"/>
              <a:t>wrt</a:t>
            </a:r>
            <a:r>
              <a:rPr lang="en-US" sz="1100" dirty="0"/>
              <a:t> time</a:t>
            </a:r>
          </a:p>
          <a:p>
            <a:r>
              <a:rPr lang="en-US" sz="1100" dirty="0"/>
              <a:t>plot(</a:t>
            </a:r>
            <a:r>
              <a:rPr lang="en-US" sz="1100" dirty="0" err="1"/>
              <a:t>seq</a:t>
            </a:r>
            <a:r>
              <a:rPr lang="en-US" sz="1100" dirty="0"/>
              <a:t>(1,508,1), </a:t>
            </a:r>
            <a:r>
              <a:rPr lang="en-US" sz="1100" dirty="0" err="1"/>
              <a:t>cmort</a:t>
            </a:r>
            <a:r>
              <a:rPr lang="en-US" sz="1100" dirty="0"/>
              <a:t>, type = "l",</a:t>
            </a:r>
            <a:r>
              <a:rPr lang="en-US" sz="1100" dirty="0" err="1"/>
              <a:t>xlim</a:t>
            </a:r>
            <a:r>
              <a:rPr lang="en-US" sz="1100" dirty="0"/>
              <a:t> = c(0,528), </a:t>
            </a:r>
            <a:r>
              <a:rPr lang="en-US" sz="1100" dirty="0" err="1"/>
              <a:t>ylab</a:t>
            </a:r>
            <a:r>
              <a:rPr lang="en-US" sz="1100" dirty="0"/>
              <a:t> = "Cardiac Mortality", main = "20 Week Cardiac Mortality Forecast")</a:t>
            </a:r>
          </a:p>
          <a:p>
            <a:r>
              <a:rPr lang="en-US" sz="1100" dirty="0"/>
              <a:t>lines(</a:t>
            </a:r>
            <a:r>
              <a:rPr lang="en-US" sz="1100" dirty="0" err="1"/>
              <a:t>seq</a:t>
            </a:r>
            <a:r>
              <a:rPr lang="en-US" sz="1100" dirty="0"/>
              <a:t>(509,528,1), </a:t>
            </a:r>
            <a:r>
              <a:rPr lang="en-US" sz="1100" dirty="0" err="1"/>
              <a:t>predsFinal</a:t>
            </a:r>
            <a:r>
              <a:rPr lang="en-US" sz="1100" dirty="0"/>
              <a:t>, type = "l", col = "red")</a:t>
            </a:r>
          </a:p>
          <a:p>
            <a:endParaRPr lang="en-US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BD79B-1D73-2447-BC88-58E1971C4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1654" y="2236962"/>
            <a:ext cx="4147820" cy="334349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22538AD-C441-6545-A662-1473666E0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</p:spTree>
    <p:extLst>
      <p:ext uri="{BB962C8B-B14F-4D97-AF65-F5344CB8AC3E}">
        <p14:creationId xmlns:p14="http://schemas.microsoft.com/office/powerpoint/2010/main" val="638532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B4337-AAE1-F54E-8522-3C0E5F753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773" y="365126"/>
            <a:ext cx="8351577" cy="1325563"/>
          </a:xfrm>
        </p:spPr>
        <p:txBody>
          <a:bodyPr/>
          <a:lstStyle/>
          <a:p>
            <a:r>
              <a:rPr lang="en-US" dirty="0"/>
              <a:t>Break Out 1: LA Pollution Data (VAR)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E441E3-3E7E-2B49-A2B2-E32E43E94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97651"/>
            <a:ext cx="9144000" cy="291402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C56430-8192-2445-B474-167AF721100B}"/>
              </a:ext>
            </a:extLst>
          </p:cNvPr>
          <p:cNvSpPr/>
          <p:nvPr/>
        </p:nvSpPr>
        <p:spPr>
          <a:xfrm>
            <a:off x="259307" y="1859340"/>
            <a:ext cx="801123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#VAR Forecasts Seasonal Dummy</a:t>
            </a:r>
          </a:p>
          <a:p>
            <a:endParaRPr lang="en-US" sz="1200" dirty="0"/>
          </a:p>
          <a:p>
            <a:r>
              <a:rPr lang="en-US" sz="1200" dirty="0"/>
              <a:t>#</a:t>
            </a:r>
            <a:r>
              <a:rPr lang="en-US" sz="1200" dirty="0" err="1"/>
              <a:t>VARSelect</a:t>
            </a:r>
            <a:r>
              <a:rPr lang="en-US" sz="1200" dirty="0"/>
              <a:t> on Seasonal Data chooses 2</a:t>
            </a:r>
          </a:p>
          <a:p>
            <a:r>
              <a:rPr lang="en-US" sz="1200" dirty="0" err="1"/>
              <a:t>VARselect</a:t>
            </a:r>
            <a:r>
              <a:rPr lang="en-US" sz="1200" dirty="0"/>
              <a:t>(</a:t>
            </a:r>
            <a:r>
              <a:rPr lang="en-US" sz="1200" dirty="0" err="1"/>
              <a:t>cbind</a:t>
            </a:r>
            <a:r>
              <a:rPr lang="en-US" sz="1200" dirty="0"/>
              <a:t>(</a:t>
            </a:r>
            <a:r>
              <a:rPr lang="en-US" sz="1200" dirty="0" err="1"/>
              <a:t>CM$cmort</a:t>
            </a:r>
            <a:r>
              <a:rPr lang="en-US" sz="1200" dirty="0"/>
              <a:t>, </a:t>
            </a:r>
            <a:r>
              <a:rPr lang="en-US" sz="1200" dirty="0" err="1"/>
              <a:t>CM$part</a:t>
            </a:r>
            <a:r>
              <a:rPr lang="en-US" sz="1200" dirty="0"/>
              <a:t>, </a:t>
            </a:r>
            <a:r>
              <a:rPr lang="en-US" sz="1200" dirty="0" err="1"/>
              <a:t>CM$temp</a:t>
            </a:r>
            <a:r>
              <a:rPr lang="en-US" sz="1200" dirty="0"/>
              <a:t>),</a:t>
            </a:r>
            <a:r>
              <a:rPr lang="en-US" sz="1200" dirty="0" err="1"/>
              <a:t>lag.max</a:t>
            </a:r>
            <a:r>
              <a:rPr lang="en-US" sz="1200" dirty="0"/>
              <a:t> = 10, season = 52, type = "both")</a:t>
            </a:r>
          </a:p>
          <a:p>
            <a:endParaRPr lang="en-US" sz="1200" dirty="0"/>
          </a:p>
          <a:p>
            <a:r>
              <a:rPr lang="en-US" sz="1200" dirty="0"/>
              <a:t>#VAR with p = 2</a:t>
            </a:r>
          </a:p>
          <a:p>
            <a:r>
              <a:rPr lang="en-US" sz="1200" dirty="0" err="1"/>
              <a:t>CMortVAR</a:t>
            </a:r>
            <a:r>
              <a:rPr lang="en-US" sz="1200" dirty="0"/>
              <a:t> = VAR(</a:t>
            </a:r>
            <a:r>
              <a:rPr lang="en-US" sz="1200" dirty="0" err="1"/>
              <a:t>cbind</a:t>
            </a:r>
            <a:r>
              <a:rPr lang="en-US" sz="1200" dirty="0"/>
              <a:t>(</a:t>
            </a:r>
            <a:r>
              <a:rPr lang="en-US" sz="1200" dirty="0" err="1"/>
              <a:t>CM$cmort</a:t>
            </a:r>
            <a:r>
              <a:rPr lang="en-US" sz="1200" dirty="0"/>
              <a:t>, </a:t>
            </a:r>
            <a:r>
              <a:rPr lang="en-US" sz="1200" dirty="0" err="1"/>
              <a:t>CM$part</a:t>
            </a:r>
            <a:r>
              <a:rPr lang="en-US" sz="1200" dirty="0"/>
              <a:t>, </a:t>
            </a:r>
            <a:r>
              <a:rPr lang="en-US" sz="1200" dirty="0" err="1"/>
              <a:t>CM$temp</a:t>
            </a:r>
            <a:r>
              <a:rPr lang="en-US" sz="1200" dirty="0"/>
              <a:t>),season = 52, type = "</a:t>
            </a:r>
            <a:r>
              <a:rPr lang="en-US" sz="1200" dirty="0" err="1"/>
              <a:t>both",p</a:t>
            </a:r>
            <a:r>
              <a:rPr lang="en-US" sz="1200" dirty="0"/>
              <a:t> = 2)</a:t>
            </a:r>
          </a:p>
          <a:p>
            <a:r>
              <a:rPr lang="en-US" sz="1200" dirty="0" err="1"/>
              <a:t>preds</a:t>
            </a:r>
            <a:r>
              <a:rPr lang="en-US" sz="1200" dirty="0"/>
              <a:t>=predict(</a:t>
            </a:r>
            <a:r>
              <a:rPr lang="en-US" sz="1200" dirty="0" err="1"/>
              <a:t>CMortVAR,n.ahead</a:t>
            </a:r>
            <a:r>
              <a:rPr lang="en-US" sz="1200" dirty="0"/>
              <a:t>=20)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DA7531-1F0B-7E49-8625-B36798340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743" y="2644170"/>
            <a:ext cx="15748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645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5CDE-7654-E744-9307-463E96158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15" y="365126"/>
            <a:ext cx="8789160" cy="1325563"/>
          </a:xfrm>
        </p:spPr>
        <p:txBody>
          <a:bodyPr/>
          <a:lstStyle/>
          <a:p>
            <a:r>
              <a:rPr lang="en-US" dirty="0"/>
              <a:t>Break Out 1: LA Pollution Data (VAR)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19FFBE-561B-6742-AB48-B355E0628977}"/>
              </a:ext>
            </a:extLst>
          </p:cNvPr>
          <p:cNvSpPr txBox="1"/>
          <p:nvPr/>
        </p:nvSpPr>
        <p:spPr>
          <a:xfrm>
            <a:off x="0" y="139107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Cardiac Mortality </a:t>
            </a:r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dirty="0"/>
              <a:t> Rates based on forecast Temperature and Particle numbers.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A0B670-484E-1F47-97D2-4299FC4E76F6}"/>
              </a:ext>
            </a:extLst>
          </p:cNvPr>
          <p:cNvSpPr/>
          <p:nvPr/>
        </p:nvSpPr>
        <p:spPr>
          <a:xfrm>
            <a:off x="204715" y="2527576"/>
            <a:ext cx="452461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#VAR Forecasts Seasonal Dummy</a:t>
            </a:r>
          </a:p>
          <a:p>
            <a:endParaRPr lang="en-US" sz="1200" dirty="0"/>
          </a:p>
          <a:p>
            <a:r>
              <a:rPr lang="en-US" sz="1200" dirty="0"/>
              <a:t>#</a:t>
            </a:r>
            <a:r>
              <a:rPr lang="en-US" sz="1200" dirty="0" err="1"/>
              <a:t>VARSelect</a:t>
            </a:r>
            <a:r>
              <a:rPr lang="en-US" sz="1200" dirty="0"/>
              <a:t> on Seasonal Data chooses 2</a:t>
            </a:r>
          </a:p>
          <a:p>
            <a:r>
              <a:rPr lang="en-US" sz="1200" dirty="0" err="1"/>
              <a:t>VARselect</a:t>
            </a:r>
            <a:r>
              <a:rPr lang="en-US" sz="1200" dirty="0"/>
              <a:t>(</a:t>
            </a:r>
            <a:r>
              <a:rPr lang="en-US" sz="1200" dirty="0" err="1"/>
              <a:t>cbind</a:t>
            </a:r>
            <a:r>
              <a:rPr lang="en-US" sz="1200" dirty="0"/>
              <a:t>(</a:t>
            </a:r>
            <a:r>
              <a:rPr lang="en-US" sz="1200" dirty="0" err="1"/>
              <a:t>CM$cmort</a:t>
            </a:r>
            <a:r>
              <a:rPr lang="en-US" sz="1200" dirty="0"/>
              <a:t>, </a:t>
            </a:r>
            <a:r>
              <a:rPr lang="en-US" sz="1200" dirty="0" err="1"/>
              <a:t>CM$part</a:t>
            </a:r>
            <a:r>
              <a:rPr lang="en-US" sz="1200" dirty="0"/>
              <a:t>, </a:t>
            </a:r>
            <a:r>
              <a:rPr lang="en-US" sz="1200" dirty="0" err="1"/>
              <a:t>CM$temp</a:t>
            </a:r>
            <a:r>
              <a:rPr lang="en-US" sz="1200" dirty="0"/>
              <a:t>),</a:t>
            </a:r>
            <a:r>
              <a:rPr lang="en-US" sz="1200" dirty="0" err="1"/>
              <a:t>lag.max</a:t>
            </a:r>
            <a:r>
              <a:rPr lang="en-US" sz="1200" dirty="0"/>
              <a:t> = 10, season = 52, type = "both")</a:t>
            </a:r>
          </a:p>
          <a:p>
            <a:endParaRPr lang="en-US" sz="1200" dirty="0"/>
          </a:p>
          <a:p>
            <a:r>
              <a:rPr lang="en-US" sz="1200" dirty="0"/>
              <a:t>#VAR with p = 2</a:t>
            </a:r>
          </a:p>
          <a:p>
            <a:r>
              <a:rPr lang="en-US" sz="1200" dirty="0" err="1"/>
              <a:t>CMortVAR</a:t>
            </a:r>
            <a:r>
              <a:rPr lang="en-US" sz="1200" dirty="0"/>
              <a:t> = VAR(</a:t>
            </a:r>
            <a:r>
              <a:rPr lang="en-US" sz="1200" dirty="0" err="1"/>
              <a:t>cbind</a:t>
            </a:r>
            <a:r>
              <a:rPr lang="en-US" sz="1200" dirty="0"/>
              <a:t>(</a:t>
            </a:r>
            <a:r>
              <a:rPr lang="en-US" sz="1200" dirty="0" err="1"/>
              <a:t>CM$cmort</a:t>
            </a:r>
            <a:r>
              <a:rPr lang="en-US" sz="1200" dirty="0"/>
              <a:t>, </a:t>
            </a:r>
            <a:r>
              <a:rPr lang="en-US" sz="1200" dirty="0" err="1"/>
              <a:t>CM$part</a:t>
            </a:r>
            <a:r>
              <a:rPr lang="en-US" sz="1200" dirty="0"/>
              <a:t>, </a:t>
            </a:r>
            <a:r>
              <a:rPr lang="en-US" sz="1200" dirty="0" err="1"/>
              <a:t>CM$temp</a:t>
            </a:r>
            <a:r>
              <a:rPr lang="en-US" sz="1200" dirty="0"/>
              <a:t>),season = 52, type = "</a:t>
            </a:r>
            <a:r>
              <a:rPr lang="en-US" sz="1200" dirty="0" err="1"/>
              <a:t>both",p</a:t>
            </a:r>
            <a:r>
              <a:rPr lang="en-US" sz="1200" dirty="0"/>
              <a:t> = 2)</a:t>
            </a:r>
          </a:p>
          <a:p>
            <a:r>
              <a:rPr lang="en-US" sz="1200" dirty="0" err="1"/>
              <a:t>preds</a:t>
            </a:r>
            <a:r>
              <a:rPr lang="en-US" sz="1200" dirty="0"/>
              <a:t>=predict(</a:t>
            </a:r>
            <a:r>
              <a:rPr lang="en-US" sz="1200" dirty="0" err="1"/>
              <a:t>CMortVAR,n.ahead</a:t>
            </a:r>
            <a:r>
              <a:rPr lang="en-US" sz="1200" dirty="0"/>
              <a:t>=20)</a:t>
            </a:r>
          </a:p>
          <a:p>
            <a:endParaRPr lang="en-US" sz="1200" dirty="0"/>
          </a:p>
          <a:p>
            <a:r>
              <a:rPr lang="en-US" sz="1200" dirty="0"/>
              <a:t>#Plot</a:t>
            </a:r>
          </a:p>
          <a:p>
            <a:r>
              <a:rPr lang="en-US" sz="1200" dirty="0"/>
              <a:t>plot(</a:t>
            </a:r>
            <a:r>
              <a:rPr lang="en-US" sz="1200" dirty="0" err="1"/>
              <a:t>seq</a:t>
            </a:r>
            <a:r>
              <a:rPr lang="en-US" sz="1200" dirty="0"/>
              <a:t>(1,508,1), </a:t>
            </a:r>
            <a:r>
              <a:rPr lang="en-US" sz="1200" dirty="0" err="1"/>
              <a:t>cmort</a:t>
            </a:r>
            <a:r>
              <a:rPr lang="en-US" sz="1200" dirty="0"/>
              <a:t>, type = "l",</a:t>
            </a:r>
            <a:r>
              <a:rPr lang="en-US" sz="1200" dirty="0" err="1"/>
              <a:t>xlim</a:t>
            </a:r>
            <a:r>
              <a:rPr lang="en-US" sz="1200" dirty="0"/>
              <a:t> = c(0,528), </a:t>
            </a:r>
            <a:r>
              <a:rPr lang="en-US" sz="1200" dirty="0" err="1"/>
              <a:t>ylab</a:t>
            </a:r>
            <a:r>
              <a:rPr lang="en-US" sz="1200" dirty="0"/>
              <a:t> = "Cardiac Mortality", main = "20 Week Cardiac Mortality Forecast")</a:t>
            </a:r>
          </a:p>
          <a:p>
            <a:r>
              <a:rPr lang="en-US" sz="1200" dirty="0"/>
              <a:t>lines(</a:t>
            </a:r>
            <a:r>
              <a:rPr lang="en-US" sz="1200" dirty="0" err="1"/>
              <a:t>seq</a:t>
            </a:r>
            <a:r>
              <a:rPr lang="en-US" sz="1200" dirty="0"/>
              <a:t>(509,528,1), preds$fcst$y1[,1], type = "l", col = "red")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1776E8-EAB4-B048-9542-F3B9C6188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327" y="2014562"/>
            <a:ext cx="4264547" cy="443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43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FB88-C5C9-FF41-8350-8448EFD93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2: Sales Data and 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4F787-3054-5144-996D-459F3D219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1676400"/>
            <a:ext cx="79502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08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1DEFC-EEC8-AE4E-A6AA-CD8A1585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7A9DF-CBCF-AF4A-B7D2-1EECB7649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736" y="1825625"/>
            <a:ext cx="8754894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https://www.r-econometrics.com/timeseries/varintro/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198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517D-F790-AA4A-9A47-2E1D193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655" y="365126"/>
            <a:ext cx="8365788" cy="1325563"/>
          </a:xfrm>
        </p:spPr>
        <p:txBody>
          <a:bodyPr/>
          <a:lstStyle/>
          <a:p>
            <a:r>
              <a:rPr lang="en-US" dirty="0"/>
              <a:t>Review of Sales Data Concept Check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0BE5B0-1C82-AD48-BAD3-FF4B47C90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1788899"/>
            <a:ext cx="7848600" cy="2679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409234-7062-1C46-85D5-D977FEBA7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14" y="4468599"/>
            <a:ext cx="4162835" cy="22844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7136D7-F6FF-8641-84C9-618222ABA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5647" y="4474102"/>
            <a:ext cx="4110819" cy="22789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C128B6E-07F6-A149-BFE5-F5CE396215C3}"/>
              </a:ext>
            </a:extLst>
          </p:cNvPr>
          <p:cNvSpPr/>
          <p:nvPr/>
        </p:nvSpPr>
        <p:spPr>
          <a:xfrm>
            <a:off x="1078173" y="4667534"/>
            <a:ext cx="423081" cy="4230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AD0184-6AD8-784C-9D3E-D63567E45588}"/>
              </a:ext>
            </a:extLst>
          </p:cNvPr>
          <p:cNvSpPr/>
          <p:nvPr/>
        </p:nvSpPr>
        <p:spPr>
          <a:xfrm>
            <a:off x="5448415" y="4667534"/>
            <a:ext cx="423081" cy="4230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2E034F-D3CB-ED40-850A-D3D14923077A}"/>
              </a:ext>
            </a:extLst>
          </p:cNvPr>
          <p:cNvSpPr/>
          <p:nvPr/>
        </p:nvSpPr>
        <p:spPr>
          <a:xfrm>
            <a:off x="1422326" y="5739968"/>
            <a:ext cx="734020" cy="155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411C96-7D22-5847-B095-47AFEF2E4446}"/>
              </a:ext>
            </a:extLst>
          </p:cNvPr>
          <p:cNvSpPr/>
          <p:nvPr/>
        </p:nvSpPr>
        <p:spPr>
          <a:xfrm>
            <a:off x="5748800" y="5739968"/>
            <a:ext cx="734020" cy="155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47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517D-F790-AA4A-9A47-2E1D193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106" y="365126"/>
            <a:ext cx="8348210" cy="1325563"/>
          </a:xfrm>
        </p:spPr>
        <p:txBody>
          <a:bodyPr/>
          <a:lstStyle/>
          <a:p>
            <a:r>
              <a:rPr lang="en-US" dirty="0"/>
              <a:t>Review of Sales Data Concept Check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8A9154-0B8F-CC4E-B518-EF907393A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1845485"/>
            <a:ext cx="7823200" cy="1714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BB352C-0F9F-8D40-898F-85C900676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47" y="3591949"/>
            <a:ext cx="3788202" cy="888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8DE09F-82EB-5348-9BEE-F20CECA49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417" y="4460644"/>
            <a:ext cx="4815289" cy="23154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3485BF-D523-F24B-9E15-E78EBF5360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4012" y="3591949"/>
            <a:ext cx="3933304" cy="62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3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517D-F790-AA4A-9A47-2E1D193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105" y="365126"/>
            <a:ext cx="8336605" cy="1325563"/>
          </a:xfrm>
        </p:spPr>
        <p:txBody>
          <a:bodyPr/>
          <a:lstStyle/>
          <a:p>
            <a:r>
              <a:rPr lang="en-US" dirty="0"/>
              <a:t>Review of Sales Data Concept Check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F70931-1590-BC45-A2A8-AE7930F82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50" y="1828800"/>
            <a:ext cx="7835900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C53364-6818-F447-9144-FACCCED69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0" y="3338511"/>
            <a:ext cx="4851400" cy="53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6BAFB8-0376-A744-8943-8E45A9697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158" y="4010022"/>
            <a:ext cx="6375684" cy="25284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9794150-666D-1A47-A1D1-F06E96704994}"/>
              </a:ext>
            </a:extLst>
          </p:cNvPr>
          <p:cNvSpPr/>
          <p:nvPr/>
        </p:nvSpPr>
        <p:spPr>
          <a:xfrm>
            <a:off x="1384158" y="5090615"/>
            <a:ext cx="3952117" cy="1836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51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5517D-F790-AA4A-9A47-2E1D193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34" y="365126"/>
            <a:ext cx="8346332" cy="1325563"/>
          </a:xfrm>
        </p:spPr>
        <p:txBody>
          <a:bodyPr/>
          <a:lstStyle/>
          <a:p>
            <a:r>
              <a:rPr lang="en-US" dirty="0"/>
              <a:t>Review of Sales Data Concept Check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6BFA59-3C4C-2C41-9166-F522B915F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50" y="2070005"/>
            <a:ext cx="7759700" cy="143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CD63C9-7B17-A04D-B2E2-365122C139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151" y="4155862"/>
            <a:ext cx="7254649" cy="115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4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5CDE-7654-E744-9307-463E96158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1: LA Pollution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3A95E5-57CD-514A-B8F1-48EF589DA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27" y="1526915"/>
            <a:ext cx="7341145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006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5CDE-7654-E744-9307-463E96158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1: LA Pollution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8E5673-2E25-AC4B-8F6F-5880849DB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41" y="1400739"/>
            <a:ext cx="4265362" cy="20248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1853E9-E0F0-B34D-A406-46340D4EB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665" y="1690689"/>
            <a:ext cx="5263685" cy="4495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319B37-5FD9-B446-9A1B-AFEDC5FF2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5757" y="6185783"/>
            <a:ext cx="20955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901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5CDE-7654-E744-9307-463E96158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AD2C9D-4E6F-174F-BB94-39A0530DA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378" y="2300115"/>
            <a:ext cx="2341609" cy="19396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B2B3D2-4349-CE4B-B1DD-589CF6F28796}"/>
              </a:ext>
            </a:extLst>
          </p:cNvPr>
          <p:cNvSpPr txBox="1"/>
          <p:nvPr/>
        </p:nvSpPr>
        <p:spPr>
          <a:xfrm>
            <a:off x="2108200" y="1392072"/>
            <a:ext cx="445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Particle Counts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E9332D-3904-3347-8ABD-050381C98C84}"/>
              </a:ext>
            </a:extLst>
          </p:cNvPr>
          <p:cNvSpPr/>
          <p:nvPr/>
        </p:nvSpPr>
        <p:spPr>
          <a:xfrm>
            <a:off x="211540" y="1876871"/>
            <a:ext cx="416939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plotts.sample.wge</a:t>
            </a:r>
            <a:r>
              <a:rPr lang="en-US" sz="1400" dirty="0"/>
              <a:t>(</a:t>
            </a:r>
            <a:r>
              <a:rPr lang="en-US" sz="1400" dirty="0" err="1"/>
              <a:t>CM$part</a:t>
            </a:r>
            <a:r>
              <a:rPr lang="en-US" sz="1400" dirty="0"/>
              <a:t>) #</a:t>
            </a:r>
            <a:r>
              <a:rPr lang="en-US" sz="1400" dirty="0" err="1"/>
              <a:t>freq</a:t>
            </a:r>
            <a:r>
              <a:rPr lang="en-US" sz="1400" dirty="0"/>
              <a:t> near .0192 (annual)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03DE9A-76B8-4D4E-A629-2144002DA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116" y="2300115"/>
            <a:ext cx="2341609" cy="193961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67948D1-0548-4942-808A-C77AE7959E8D}"/>
              </a:ext>
            </a:extLst>
          </p:cNvPr>
          <p:cNvSpPr/>
          <p:nvPr/>
        </p:nvSpPr>
        <p:spPr>
          <a:xfrm>
            <a:off x="5174226" y="1876871"/>
            <a:ext cx="3569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CM_52 = </a:t>
            </a:r>
            <a:r>
              <a:rPr lang="en-US" sz="1400" dirty="0" err="1"/>
              <a:t>artrans.wge</a:t>
            </a:r>
            <a:r>
              <a:rPr lang="en-US" sz="1400" dirty="0"/>
              <a:t>(</a:t>
            </a:r>
            <a:r>
              <a:rPr lang="en-US" sz="1400" dirty="0" err="1"/>
              <a:t>CM$part</a:t>
            </a:r>
            <a:r>
              <a:rPr lang="en-US" sz="1400" dirty="0"/>
              <a:t>, c(rep(0,51),1))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FE36E6-CFFF-664F-A6F0-3D9D1F3EC3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55"/>
          <a:stretch/>
        </p:blipFill>
        <p:spPr>
          <a:xfrm>
            <a:off x="628650" y="5320987"/>
            <a:ext cx="2169843" cy="145582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60B9A4B-26B8-334B-A4BC-B5AAE8280A01}"/>
              </a:ext>
            </a:extLst>
          </p:cNvPr>
          <p:cNvSpPr/>
          <p:nvPr/>
        </p:nvSpPr>
        <p:spPr>
          <a:xfrm>
            <a:off x="211540" y="4411027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aic5.wge(CM_52,type = "</a:t>
            </a:r>
            <a:r>
              <a:rPr lang="en-US" sz="1400" dirty="0" err="1"/>
              <a:t>bic</a:t>
            </a:r>
            <a:r>
              <a:rPr lang="en-US" sz="1400" dirty="0"/>
              <a:t>") #picks ARMA(0,0) 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(CM_52)$</a:t>
            </a:r>
            <a:r>
              <a:rPr lang="en-US" sz="1400" dirty="0" err="1"/>
              <a:t>pval</a:t>
            </a:r>
            <a:r>
              <a:rPr lang="en-US" sz="1400" dirty="0"/>
              <a:t> #FTR Ho (</a:t>
            </a:r>
            <a:r>
              <a:rPr lang="en-US" sz="1400" dirty="0" err="1"/>
              <a:t>pval</a:t>
            </a:r>
            <a:r>
              <a:rPr lang="en-US" sz="1400" dirty="0"/>
              <a:t> = .06)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(CM_52, K = 48)$</a:t>
            </a:r>
            <a:r>
              <a:rPr lang="en-US" sz="1400" dirty="0" err="1"/>
              <a:t>pval</a:t>
            </a:r>
            <a:r>
              <a:rPr lang="en-US" sz="1400" dirty="0"/>
              <a:t> #FTR Ho (</a:t>
            </a:r>
            <a:r>
              <a:rPr lang="en-US" sz="1400" dirty="0" err="1"/>
              <a:t>pval</a:t>
            </a:r>
            <a:r>
              <a:rPr lang="en-US" sz="1400" dirty="0"/>
              <a:t> = .22)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FCD1F3-484F-D34F-8EC7-84C32D35E0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2820" y="4963109"/>
            <a:ext cx="2287615" cy="18948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0C958C3-34A8-9F45-A8CD-D8106ACDF31F}"/>
              </a:ext>
            </a:extLst>
          </p:cNvPr>
          <p:cNvSpPr/>
          <p:nvPr/>
        </p:nvSpPr>
        <p:spPr>
          <a:xfrm>
            <a:off x="4478190" y="4569684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err="1"/>
              <a:t>predsPart</a:t>
            </a:r>
            <a:r>
              <a:rPr lang="en-US" sz="1400" dirty="0"/>
              <a:t> = </a:t>
            </a:r>
            <a:r>
              <a:rPr lang="en-US" sz="1400" dirty="0" err="1"/>
              <a:t>fore.aruma.wge</a:t>
            </a:r>
            <a:r>
              <a:rPr lang="en-US" sz="1400" dirty="0"/>
              <a:t>(</a:t>
            </a:r>
            <a:r>
              <a:rPr lang="en-US" sz="1400" dirty="0" err="1"/>
              <a:t>CM$part,s</a:t>
            </a:r>
            <a:r>
              <a:rPr lang="en-US" sz="1400" dirty="0"/>
              <a:t> = 52, </a:t>
            </a:r>
            <a:r>
              <a:rPr lang="en-US" sz="1400" dirty="0" err="1"/>
              <a:t>n.ahead</a:t>
            </a:r>
            <a:r>
              <a:rPr lang="en-US" sz="1400" dirty="0"/>
              <a:t> = 20)</a:t>
            </a:r>
          </a:p>
        </p:txBody>
      </p:sp>
    </p:spTree>
    <p:extLst>
      <p:ext uri="{BB962C8B-B14F-4D97-AF65-F5344CB8AC3E}">
        <p14:creationId xmlns:p14="http://schemas.microsoft.com/office/powerpoint/2010/main" val="3034707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B2B3D2-4349-CE4B-B1DD-589CF6F28796}"/>
              </a:ext>
            </a:extLst>
          </p:cNvPr>
          <p:cNvSpPr txBox="1"/>
          <p:nvPr/>
        </p:nvSpPr>
        <p:spPr>
          <a:xfrm>
            <a:off x="2108200" y="1392072"/>
            <a:ext cx="445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 Next 20 Temperatures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E9332D-3904-3347-8ABD-050381C98C84}"/>
              </a:ext>
            </a:extLst>
          </p:cNvPr>
          <p:cNvSpPr/>
          <p:nvPr/>
        </p:nvSpPr>
        <p:spPr>
          <a:xfrm>
            <a:off x="211540" y="1876871"/>
            <a:ext cx="42666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plotts.sample.wge</a:t>
            </a:r>
            <a:r>
              <a:rPr lang="en-US" sz="1400" dirty="0"/>
              <a:t>(</a:t>
            </a:r>
            <a:r>
              <a:rPr lang="en-US" sz="1400" dirty="0" err="1"/>
              <a:t>CM$temp</a:t>
            </a:r>
            <a:r>
              <a:rPr lang="en-US" sz="1400" dirty="0"/>
              <a:t>) #</a:t>
            </a:r>
            <a:r>
              <a:rPr lang="en-US" sz="1400" dirty="0" err="1"/>
              <a:t>freq</a:t>
            </a:r>
            <a:r>
              <a:rPr lang="en-US" sz="1400" dirty="0"/>
              <a:t> near .0192 (annual)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7948D1-0548-4942-808A-C77AE7959E8D}"/>
              </a:ext>
            </a:extLst>
          </p:cNvPr>
          <p:cNvSpPr/>
          <p:nvPr/>
        </p:nvSpPr>
        <p:spPr>
          <a:xfrm>
            <a:off x="5174226" y="1876871"/>
            <a:ext cx="36509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CM_52 = </a:t>
            </a:r>
            <a:r>
              <a:rPr lang="en-US" sz="1400" dirty="0" err="1"/>
              <a:t>artrans.wge</a:t>
            </a:r>
            <a:r>
              <a:rPr lang="en-US" sz="1400" dirty="0"/>
              <a:t>(</a:t>
            </a:r>
            <a:r>
              <a:rPr lang="en-US" sz="1400" dirty="0" err="1"/>
              <a:t>CM$temp</a:t>
            </a:r>
            <a:r>
              <a:rPr lang="en-US" sz="1400" dirty="0"/>
              <a:t>, c(rep(0,51),1))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0B9A4B-26B8-334B-A4BC-B5AAE8280A01}"/>
              </a:ext>
            </a:extLst>
          </p:cNvPr>
          <p:cNvSpPr/>
          <p:nvPr/>
        </p:nvSpPr>
        <p:spPr>
          <a:xfrm>
            <a:off x="109181" y="4411027"/>
            <a:ext cx="48586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aic5.wge(CM_52,type = "</a:t>
            </a:r>
            <a:r>
              <a:rPr lang="en-US" sz="1400" dirty="0" err="1"/>
              <a:t>bic</a:t>
            </a:r>
            <a:r>
              <a:rPr lang="en-US" sz="1400" dirty="0"/>
              <a:t>") #picks ARMA(0,0) 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(CM_52)$</a:t>
            </a:r>
            <a:r>
              <a:rPr lang="en-US" sz="1400" dirty="0" err="1"/>
              <a:t>pval</a:t>
            </a:r>
            <a:r>
              <a:rPr lang="en-US" sz="1400" dirty="0"/>
              <a:t> #FTR Ho (</a:t>
            </a:r>
            <a:r>
              <a:rPr lang="en-US" sz="1400" dirty="0" err="1"/>
              <a:t>pval</a:t>
            </a:r>
            <a:r>
              <a:rPr lang="en-US" sz="1400" dirty="0"/>
              <a:t> = .129)</a:t>
            </a:r>
          </a:p>
          <a:p>
            <a:r>
              <a:rPr lang="en-US" sz="1400" dirty="0" err="1"/>
              <a:t>ljung.wge</a:t>
            </a:r>
            <a:r>
              <a:rPr lang="en-US" sz="1400" dirty="0"/>
              <a:t>(CM_52, K = 48)$</a:t>
            </a:r>
            <a:r>
              <a:rPr lang="en-US" sz="1400" dirty="0" err="1"/>
              <a:t>pval</a:t>
            </a:r>
            <a:r>
              <a:rPr lang="en-US" sz="1400" dirty="0"/>
              <a:t> #FTR Ho (</a:t>
            </a:r>
            <a:r>
              <a:rPr lang="en-US" sz="1400" dirty="0" err="1"/>
              <a:t>pval</a:t>
            </a:r>
            <a:r>
              <a:rPr lang="en-US" sz="1400" dirty="0"/>
              <a:t> = .03)</a:t>
            </a:r>
          </a:p>
          <a:p>
            <a:r>
              <a:rPr lang="en-US" sz="1400" dirty="0" err="1"/>
              <a:t>acf</a:t>
            </a:r>
            <a:r>
              <a:rPr lang="en-US" sz="1400" dirty="0"/>
              <a:t>(CM_52,lag.max = 48) # </a:t>
            </a:r>
            <a:r>
              <a:rPr lang="en-US" sz="1400" dirty="0" err="1"/>
              <a:t>acf</a:t>
            </a:r>
            <a:r>
              <a:rPr lang="en-US" sz="1400" dirty="0"/>
              <a:t> looks consistent with white noise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958C3-34A8-9F45-A8CD-D8106ACDF31F}"/>
              </a:ext>
            </a:extLst>
          </p:cNvPr>
          <p:cNvSpPr/>
          <p:nvPr/>
        </p:nvSpPr>
        <p:spPr>
          <a:xfrm>
            <a:off x="4505486" y="4569684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err="1"/>
              <a:t>predsTemp</a:t>
            </a:r>
            <a:r>
              <a:rPr lang="en-US" sz="1400" dirty="0"/>
              <a:t> = </a:t>
            </a:r>
            <a:r>
              <a:rPr lang="en-US" sz="1400" dirty="0" err="1"/>
              <a:t>fore.aruma.wge</a:t>
            </a:r>
            <a:r>
              <a:rPr lang="en-US" sz="1400" dirty="0"/>
              <a:t>(</a:t>
            </a:r>
            <a:r>
              <a:rPr lang="en-US" sz="1400" dirty="0" err="1"/>
              <a:t>CM$part,s</a:t>
            </a:r>
            <a:r>
              <a:rPr lang="en-US" sz="1400" dirty="0"/>
              <a:t> = 52, </a:t>
            </a:r>
            <a:r>
              <a:rPr lang="en-US" sz="1400" dirty="0" err="1"/>
              <a:t>n.ahead</a:t>
            </a:r>
            <a:r>
              <a:rPr lang="en-US" sz="1400" dirty="0"/>
              <a:t> = 20)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0C4958-0CC1-0746-94D6-6D023878F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34" y="2227863"/>
            <a:ext cx="2583462" cy="21399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534ED5-11DD-F04B-A486-0608B50AF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908" y="2184648"/>
            <a:ext cx="2635633" cy="21831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F08211-239C-3146-AD9B-30CDBE2A3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540" y="5434855"/>
            <a:ext cx="2024211" cy="127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077517-6E17-014A-9972-82FE43EED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577" y="5287844"/>
            <a:ext cx="1895577" cy="1570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7CDCC4-611C-4944-8194-95A095C7EA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2294" y="4981397"/>
            <a:ext cx="2177999" cy="1804094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3B149891-A42F-B24B-A02B-68B27C230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40" y="365126"/>
            <a:ext cx="8727744" cy="1325563"/>
          </a:xfrm>
        </p:spPr>
        <p:txBody>
          <a:bodyPr/>
          <a:lstStyle/>
          <a:p>
            <a:r>
              <a:rPr lang="en-US" dirty="0"/>
              <a:t>Break Out 1: LA Pollution Data (MLR)</a:t>
            </a:r>
          </a:p>
        </p:txBody>
      </p:sp>
    </p:spTree>
    <p:extLst>
      <p:ext uri="{BB962C8B-B14F-4D97-AF65-F5344CB8AC3E}">
        <p14:creationId xmlns:p14="http://schemas.microsoft.com/office/powerpoint/2010/main" val="890859025"/>
      </p:ext>
    </p:extLst>
  </p:cSld>
  <p:clrMapOvr>
    <a:masterClrMapping/>
  </p:clrMapOvr>
</p:sld>
</file>

<file path=ppt/theme/theme1.xml><?xml version="1.0" encoding="utf-8"?>
<a:theme xmlns:a="http://schemas.openxmlformats.org/drawingml/2006/main" name="2U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U" id="{366B8B3C-2D30-EF4C-945A-9C2F0CDF465A}" vid="{BACFCB83-49E5-4846-9BF9-7818E6FE7F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2U</Template>
  <TotalTime>28559</TotalTime>
  <Words>1243</Words>
  <Application>Microsoft Macintosh PowerPoint</Application>
  <PresentationFormat>On-screen Show (4:3)</PresentationFormat>
  <Paragraphs>100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2U</vt:lpstr>
      <vt:lpstr>Unit 12 Time Series</vt:lpstr>
      <vt:lpstr>Review of Sales Data Concept Check</vt:lpstr>
      <vt:lpstr>Review of Sales Data Concept Check</vt:lpstr>
      <vt:lpstr>Review of Sales Data Concept Check</vt:lpstr>
      <vt:lpstr>Review of Sales Data Concept Check</vt:lpstr>
      <vt:lpstr>Break Out 1: LA Pollution Data</vt:lpstr>
      <vt:lpstr>Break Out 1: LA Pollution Data</vt:lpstr>
      <vt:lpstr>Break Out 1: LA Pollution Data (MLR)</vt:lpstr>
      <vt:lpstr>Break Out 1: LA Pollution Data (MLR)</vt:lpstr>
      <vt:lpstr>Break Out 1: LA Pollution Data (MLR)</vt:lpstr>
      <vt:lpstr>Break Out 1: LA Pollution Data (MLR)</vt:lpstr>
      <vt:lpstr>Break Out 1: LA Pollution Data (MLR)</vt:lpstr>
      <vt:lpstr>Break Out 1: LA Pollution Data (MLR)</vt:lpstr>
      <vt:lpstr>Break Out 1: LA Pollution Data (VAR)</vt:lpstr>
      <vt:lpstr>Break Out 1: LA Pollution Data (VAR)</vt:lpstr>
      <vt:lpstr>Break Out 2: Sales Data and ASE</vt:lpstr>
      <vt:lpstr>Helpful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11 Time Series</dc:title>
  <dc:creator>Microsoft Office User</dc:creator>
  <cp:lastModifiedBy>Microsoft Office User</cp:lastModifiedBy>
  <cp:revision>21</cp:revision>
  <dcterms:created xsi:type="dcterms:W3CDTF">2019-07-20T17:17:26Z</dcterms:created>
  <dcterms:modified xsi:type="dcterms:W3CDTF">2020-07-24T18:39:10Z</dcterms:modified>
</cp:coreProperties>
</file>

<file path=docProps/thumbnail.jpeg>
</file>